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262" r:id="rId5"/>
    <p:sldId id="259" r:id="rId6"/>
    <p:sldId id="267" r:id="rId7"/>
    <p:sldId id="265" r:id="rId8"/>
    <p:sldId id="264" r:id="rId9"/>
    <p:sldId id="258" r:id="rId10"/>
    <p:sldId id="266" r:id="rId11"/>
    <p:sldId id="260" r:id="rId12"/>
    <p:sldId id="263" r:id="rId13"/>
    <p:sldId id="261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AF9D2-D64D-4F6B-9063-53290562FAFA}" type="datetimeFigureOut">
              <a:rPr lang="ko-KR" altLang="en-US" smtClean="0"/>
              <a:t>2011-03-21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C5CBF-EC16-4520-BC48-F63E5FEB6BB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C5CBF-EC16-4520-BC48-F63E5FEB6BB0}" type="slidenum">
              <a:rPr lang="ko-KR" altLang="en-US" smtClean="0"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96414" y="2130425"/>
            <a:ext cx="8161866" cy="1470025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r" defTabSz="914400" rtl="0" eaLnBrk="1" latinLnBrk="1" hangingPunct="1">
              <a:spcBef>
                <a:spcPct val="0"/>
              </a:spcBef>
              <a:buNone/>
              <a:defRPr lang="ko-KR" altLang="en-US" sz="4400" b="1" kern="1200" cap="none" spc="0" baseline="0" dirty="0">
                <a:ln w="11430">
                  <a:noFill/>
                </a:ln>
                <a:gradFill>
                  <a:gsLst>
                    <a:gs pos="0">
                      <a:srgbClr val="852F9D"/>
                    </a:gs>
                    <a:gs pos="100000">
                      <a:schemeClr val="tx1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HY헤드라인M" pitchFamily="18" charset="-127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136744" y="3319474"/>
            <a:ext cx="6721536" cy="175260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7B0520-CEC4-446B-9267-8F07278E39CC}" type="datetimeFigureOut">
              <a:rPr lang="en-US" altLang="ko-KR" smtClean="0"/>
              <a:pPr/>
              <a:t>3/21/2011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EC660A1-347F-411E-8AEE-99248EFB10A6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0520-CEC4-446B-9267-8F07278E39CC}" type="datetimeFigureOut">
              <a:rPr lang="en-US" altLang="ko-KR" smtClean="0"/>
              <a:pPr/>
              <a:t>3/21/2011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60A1-347F-411E-8AEE-99248EFB10A6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142984"/>
            <a:ext cx="2057400" cy="4983179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142984"/>
            <a:ext cx="6019800" cy="498317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0520-CEC4-446B-9267-8F07278E39CC}" type="datetimeFigureOut">
              <a:rPr lang="en-US" altLang="ko-KR" smtClean="0"/>
              <a:pPr/>
              <a:t>3/21/2011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60A1-347F-411E-8AEE-99248EFB10A6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96414" y="2130425"/>
            <a:ext cx="8161866" cy="1470025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r" defTabSz="914400" rtl="0" eaLnBrk="1" latinLnBrk="1" hangingPunct="1">
              <a:spcBef>
                <a:spcPct val="0"/>
              </a:spcBef>
              <a:buNone/>
              <a:defRPr lang="ko-KR" altLang="en-US" sz="4400" b="1" kern="1200" cap="none" spc="0" baseline="0" dirty="0">
                <a:ln w="11430">
                  <a:noFill/>
                </a:ln>
                <a:gradFill>
                  <a:gsLst>
                    <a:gs pos="0">
                      <a:srgbClr val="852F9D"/>
                    </a:gs>
                    <a:gs pos="100000">
                      <a:schemeClr val="tx1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HY헤드라인M" pitchFamily="18" charset="-127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136744" y="3319474"/>
            <a:ext cx="6721536" cy="175260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7B0520-CEC4-446B-9267-8F07278E39CC}" type="datetimeFigureOut">
              <a:rPr lang="en-US" altLang="ko-KR" smtClean="0"/>
              <a:pPr/>
              <a:t>3/21/2011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EC660A1-347F-411E-8AEE-99248EFB10A6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0520-CEC4-446B-9267-8F07278E39CC}" type="datetimeFigureOut">
              <a:rPr lang="en-US" altLang="ko-KR" smtClean="0"/>
              <a:pPr/>
              <a:t>3/21/2011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60A1-347F-411E-8AEE-99248EFB10A6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chemeClr val="accent3">
                    <a:lumMod val="75000"/>
                  </a:schemeClr>
                </a:solidFill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>
                    <a:lumMod val="75000"/>
                  </a:schemeClr>
                </a:solidFill>
                <a:effectLst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7B0520-CEC4-446B-9267-8F07278E39CC}" type="datetimeFigureOut">
              <a:rPr lang="en-US" altLang="ko-KR" smtClean="0"/>
              <a:pPr/>
              <a:t>3/21/2011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EC660A1-347F-411E-8AEE-99248EFB10A6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38600" cy="505461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38600" cy="505461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0520-CEC4-446B-9267-8F07278E39CC}" type="datetimeFigureOut">
              <a:rPr lang="en-US" altLang="ko-KR" smtClean="0"/>
              <a:pPr/>
              <a:t>3/21/2011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60A1-347F-411E-8AEE-99248EFB10A6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0520-CEC4-446B-9267-8F07278E39CC}" type="datetimeFigureOut">
              <a:rPr lang="en-US" altLang="ko-KR" smtClean="0"/>
              <a:pPr/>
              <a:t>3/21/2011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60A1-347F-411E-8AEE-99248EFB10A6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0520-CEC4-446B-9267-8F07278E39CC}" type="datetimeFigureOut">
              <a:rPr lang="en-US" altLang="ko-KR" smtClean="0"/>
              <a:pPr/>
              <a:t>3/21/2011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60A1-347F-411E-8AEE-99248EFB10A6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0520-CEC4-446B-9267-8F07278E39CC}" type="datetimeFigureOut">
              <a:rPr lang="en-US" altLang="ko-KR" smtClean="0"/>
              <a:pPr/>
              <a:t>3/21/2011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60A1-347F-411E-8AEE-99248EFB10A6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3008313" cy="946788"/>
          </a:xfrm>
        </p:spPr>
        <p:txBody>
          <a:bodyPr anchor="b"/>
          <a:lstStyle>
            <a:lvl1pPr algn="l">
              <a:defRPr sz="2000" b="0">
                <a:solidFill>
                  <a:schemeClr val="accent3">
                    <a:lumMod val="75000"/>
                  </a:schemeClr>
                </a:solidFill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1357298"/>
            <a:ext cx="5111750" cy="476886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2304086"/>
            <a:ext cx="3008313" cy="38220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0520-CEC4-446B-9267-8F07278E39CC}" type="datetimeFigureOut">
              <a:rPr lang="en-US" altLang="ko-KR" smtClean="0"/>
              <a:pPr/>
              <a:t>3/21/2011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60A1-347F-411E-8AEE-99248EFB10A6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0520-CEC4-446B-9267-8F07278E39CC}" type="datetimeFigureOut">
              <a:rPr lang="en-US" altLang="ko-KR" smtClean="0"/>
              <a:pPr/>
              <a:t>3/21/2011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60A1-347F-411E-8AEE-99248EFB10A6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1285859"/>
            <a:ext cx="5486400" cy="344171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0520-CEC4-446B-9267-8F07278E39CC}" type="datetimeFigureOut">
              <a:rPr lang="en-US" altLang="ko-KR" smtClean="0"/>
              <a:pPr/>
              <a:t>3/21/2011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60A1-347F-411E-8AEE-99248EFB10A6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0520-CEC4-446B-9267-8F07278E39CC}" type="datetimeFigureOut">
              <a:rPr lang="en-US" altLang="ko-KR" smtClean="0"/>
              <a:pPr/>
              <a:t>3/21/2011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60A1-347F-411E-8AEE-99248EFB10A6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142984"/>
            <a:ext cx="2057400" cy="4983179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142984"/>
            <a:ext cx="6019800" cy="498317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0520-CEC4-446B-9267-8F07278E39CC}" type="datetimeFigureOut">
              <a:rPr lang="en-US" altLang="ko-KR" smtClean="0"/>
              <a:pPr/>
              <a:t>3/21/2011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60A1-347F-411E-8AEE-99248EFB10A6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chemeClr val="accent3">
                    <a:lumMod val="75000"/>
                  </a:schemeClr>
                </a:solidFill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>
                    <a:lumMod val="75000"/>
                  </a:schemeClr>
                </a:solidFill>
                <a:effectLst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7B0520-CEC4-446B-9267-8F07278E39CC}" type="datetimeFigureOut">
              <a:rPr lang="en-US" altLang="ko-KR" smtClean="0"/>
              <a:pPr/>
              <a:t>3/21/2011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EC660A1-347F-411E-8AEE-99248EFB10A6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38600" cy="505461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38600" cy="505461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0520-CEC4-446B-9267-8F07278E39CC}" type="datetimeFigureOut">
              <a:rPr lang="en-US" altLang="ko-KR" smtClean="0"/>
              <a:pPr/>
              <a:t>3/21/2011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60A1-347F-411E-8AEE-99248EFB10A6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0520-CEC4-446B-9267-8F07278E39CC}" type="datetimeFigureOut">
              <a:rPr lang="en-US" altLang="ko-KR" smtClean="0"/>
              <a:pPr/>
              <a:t>3/21/2011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60A1-347F-411E-8AEE-99248EFB10A6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0520-CEC4-446B-9267-8F07278E39CC}" type="datetimeFigureOut">
              <a:rPr lang="en-US" altLang="ko-KR" smtClean="0"/>
              <a:pPr/>
              <a:t>3/21/2011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60A1-347F-411E-8AEE-99248EFB10A6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0520-CEC4-446B-9267-8F07278E39CC}" type="datetimeFigureOut">
              <a:rPr lang="en-US" altLang="ko-KR" smtClean="0"/>
              <a:pPr/>
              <a:t>3/21/2011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60A1-347F-411E-8AEE-99248EFB10A6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3008313" cy="946788"/>
          </a:xfrm>
        </p:spPr>
        <p:txBody>
          <a:bodyPr anchor="b"/>
          <a:lstStyle>
            <a:lvl1pPr algn="l">
              <a:defRPr sz="2000" b="0">
                <a:solidFill>
                  <a:schemeClr val="accent3">
                    <a:lumMod val="75000"/>
                  </a:schemeClr>
                </a:solidFill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1357298"/>
            <a:ext cx="5111750" cy="476886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2304086"/>
            <a:ext cx="3008313" cy="38220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0520-CEC4-446B-9267-8F07278E39CC}" type="datetimeFigureOut">
              <a:rPr lang="en-US" altLang="ko-KR" smtClean="0"/>
              <a:pPr/>
              <a:t>3/21/2011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60A1-347F-411E-8AEE-99248EFB10A6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1285859"/>
            <a:ext cx="5486400" cy="344171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0520-CEC4-446B-9267-8F07278E39CC}" type="datetimeFigureOut">
              <a:rPr lang="en-US" altLang="ko-KR" smtClean="0"/>
              <a:pPr/>
              <a:t>3/21/2011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60A1-347F-411E-8AEE-99248EFB10A6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02400" y="0"/>
            <a:ext cx="8229600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71546"/>
            <a:ext cx="8229600" cy="505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07B0520-CEC4-446B-9267-8F07278E39CC}" type="datetimeFigureOut">
              <a:rPr lang="en-US" altLang="ko-KR" smtClean="0"/>
              <a:pPr/>
              <a:t>3/21/2011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EC660A1-347F-411E-8AEE-99248EFB10A6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200" b="0" kern="1200" cap="none" spc="0" baseline="0">
          <a:ln w="18415" cmpd="sng">
            <a:noFill/>
            <a:prstDash val="solid"/>
          </a:ln>
          <a:solidFill>
            <a:schemeClr val="tx1"/>
          </a:solidFill>
          <a:effectLst/>
          <a:latin typeface="Tahoma" pitchFamily="34" charset="0"/>
          <a:ea typeface="HY헤드라인M" pitchFamily="18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effectLst/>
          <a:latin typeface="Tahoma" pitchFamily="34" charset="0"/>
          <a:ea typeface="HY헤드라인M" pitchFamily="18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effectLst/>
          <a:latin typeface="Tahoma" pitchFamily="34" charset="0"/>
          <a:ea typeface="HY헤드라인M" pitchFamily="18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chemeClr val="tx1"/>
          </a:solidFill>
          <a:effectLst/>
          <a:latin typeface="Tahoma" pitchFamily="34" charset="0"/>
          <a:ea typeface="HY헤드라인M" pitchFamily="18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600" kern="1200" baseline="0">
          <a:solidFill>
            <a:schemeClr val="tx1"/>
          </a:solidFill>
          <a:effectLst/>
          <a:latin typeface="Tahoma" pitchFamily="34" charset="0"/>
          <a:ea typeface="HY헤드라인M" pitchFamily="18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600" kern="1200" baseline="0">
          <a:solidFill>
            <a:schemeClr val="tx1"/>
          </a:solidFill>
          <a:effectLst/>
          <a:latin typeface="Tahoma" pitchFamily="34" charset="0"/>
          <a:ea typeface="HY헤드라인M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02400" y="0"/>
            <a:ext cx="8229600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71546"/>
            <a:ext cx="8229600" cy="505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07B0520-CEC4-446B-9267-8F07278E39CC}" type="datetimeFigureOut">
              <a:rPr lang="en-US" altLang="ko-KR" smtClean="0"/>
              <a:pPr/>
              <a:t>3/21/2011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EC660A1-347F-411E-8AEE-99248EFB10A6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200" b="0" kern="1200" cap="none" spc="0" baseline="0">
          <a:ln w="18415" cmpd="sng">
            <a:noFill/>
            <a:prstDash val="solid"/>
          </a:ln>
          <a:solidFill>
            <a:schemeClr val="tx1"/>
          </a:solidFill>
          <a:effectLst/>
          <a:latin typeface="Tahoma" pitchFamily="34" charset="0"/>
          <a:ea typeface="HY헤드라인M" pitchFamily="18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effectLst/>
          <a:latin typeface="Tahoma" pitchFamily="34" charset="0"/>
          <a:ea typeface="HY헤드라인M" pitchFamily="18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effectLst/>
          <a:latin typeface="Tahoma" pitchFamily="34" charset="0"/>
          <a:ea typeface="HY헤드라인M" pitchFamily="18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chemeClr val="tx1"/>
          </a:solidFill>
          <a:effectLst/>
          <a:latin typeface="Tahoma" pitchFamily="34" charset="0"/>
          <a:ea typeface="HY헤드라인M" pitchFamily="18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600" kern="1200" baseline="0">
          <a:solidFill>
            <a:schemeClr val="tx1"/>
          </a:solidFill>
          <a:effectLst/>
          <a:latin typeface="Tahoma" pitchFamily="34" charset="0"/>
          <a:ea typeface="HY헤드라인M" pitchFamily="18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600" kern="1200" baseline="0">
          <a:solidFill>
            <a:schemeClr val="tx1"/>
          </a:solidFill>
          <a:effectLst/>
          <a:latin typeface="Tahoma" pitchFamily="34" charset="0"/>
          <a:ea typeface="HY헤드라인M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woo\2010\&#46020;&#49884;&#52376;&#45376;145mb.avi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북한 삶을 이해하는 키워드 </a:t>
            </a:r>
            <a:r>
              <a:rPr lang="en-US" altLang="ko-KR" dirty="0" smtClean="0"/>
              <a:t>10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ko-KR" altLang="en-US" dirty="0" smtClean="0"/>
              <a:t>이우영</a:t>
            </a:r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북한대학원 대학교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모기장</a:t>
            </a:r>
            <a:endParaRPr lang="ko-KR" alt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사회주의 국가들의 몰락 이후 북한은 외부문화의 유입을 경계하기 위하여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모기장</a:t>
            </a:r>
            <a:r>
              <a:rPr lang="en-US" altLang="ko-KR" dirty="0" smtClean="0"/>
              <a:t>’</a:t>
            </a:r>
            <a:r>
              <a:rPr lang="ko-KR" altLang="en-US" dirty="0" err="1" smtClean="0"/>
              <a:t>론을</a:t>
            </a:r>
            <a:r>
              <a:rPr lang="ko-KR" altLang="en-US" dirty="0" smtClean="0"/>
              <a:t> 주장</a:t>
            </a:r>
            <a:endParaRPr lang="en-US" altLang="ko-KR" dirty="0" smtClean="0"/>
          </a:p>
          <a:p>
            <a:pPr>
              <a:buFont typeface="Wingdings" pitchFamily="2" charset="2"/>
              <a:buChar char="ü"/>
            </a:pPr>
            <a:r>
              <a:rPr lang="ko-KR" altLang="en-US" dirty="0" smtClean="0"/>
              <a:t>사회주의 붕괴의 원인을 자본주의 황색문화의 탓으로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‘</a:t>
            </a:r>
            <a:r>
              <a:rPr lang="ko-KR" altLang="en-US" dirty="0" smtClean="0"/>
              <a:t>모기장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을 치는 동시에 내부 문화적 역량 강화에도 노력하고 있음</a:t>
            </a:r>
            <a:r>
              <a:rPr lang="en-US" altLang="ko-KR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ko-KR" altLang="en-US" dirty="0" smtClean="0"/>
              <a:t>예방주사로서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민족과 운명</a:t>
            </a:r>
            <a:r>
              <a:rPr lang="en-US" altLang="ko-KR" dirty="0" smtClean="0"/>
              <a:t>” </a:t>
            </a:r>
            <a:r>
              <a:rPr lang="ko-KR" altLang="en-US" dirty="0" smtClean="0"/>
              <a:t>시리즈 제작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그러나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모기장</a:t>
            </a:r>
            <a:r>
              <a:rPr lang="en-US" altLang="ko-KR" dirty="0" smtClean="0"/>
              <a:t>’</a:t>
            </a:r>
            <a:r>
              <a:rPr lang="ko-KR" altLang="en-US" dirty="0" err="1" smtClean="0"/>
              <a:t>론의</a:t>
            </a:r>
            <a:r>
              <a:rPr lang="ko-KR" altLang="en-US" dirty="0" smtClean="0"/>
              <a:t> 핵심은 외부문화의 유입 통제에 있는 것이 아니라 개방에 있음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궁극적으로 모기를 피할 수 는 없음</a:t>
            </a:r>
            <a:endParaRPr lang="en-US" altLang="ko-KR" dirty="0" smtClean="0"/>
          </a:p>
          <a:p>
            <a:pPr>
              <a:buFont typeface="Wingdings" pitchFamily="2" charset="2"/>
              <a:buChar char="ü"/>
            </a:pPr>
            <a:r>
              <a:rPr lang="ko-KR" altLang="en-US" dirty="0" smtClean="0"/>
              <a:t>남한 문화의 유입과 확산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</a:t>
            </a:r>
            <a:r>
              <a:rPr lang="ko-KR" altLang="en-US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돈주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혹은 사회주의 자본가</a:t>
            </a:r>
            <a:endParaRPr lang="ko-KR" alt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000" indent="-342000">
              <a:lnSpc>
                <a:spcPct val="120000"/>
              </a:lnSpc>
            </a:pPr>
            <a:r>
              <a:rPr lang="ko-KR" altLang="en-US" dirty="0" smtClean="0"/>
              <a:t>북한사회의 변화과정에서 사회적 관계도 변화할 가능성이 있음</a:t>
            </a:r>
            <a:r>
              <a:rPr lang="en-US" altLang="ko-KR" dirty="0" smtClean="0"/>
              <a:t>. </a:t>
            </a:r>
          </a:p>
          <a:p>
            <a:pPr marL="342000" indent="-342000">
              <a:lnSpc>
                <a:spcPct val="120000"/>
              </a:lnSpc>
              <a:buFont typeface="Wingdings" pitchFamily="2" charset="2"/>
              <a:buChar char="ü"/>
            </a:pPr>
            <a:r>
              <a:rPr lang="ko-KR" altLang="en-US" dirty="0" smtClean="0"/>
              <a:t>선호직업의 변화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외화가득</a:t>
            </a:r>
            <a:r>
              <a:rPr lang="ko-KR" altLang="en-US" dirty="0" smtClean="0"/>
              <a:t> 분야 선호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정치이념적 분야에 대한 관심저하</a:t>
            </a:r>
            <a:r>
              <a:rPr lang="en-US" altLang="ko-KR" dirty="0" smtClean="0"/>
              <a:t>) </a:t>
            </a:r>
          </a:p>
          <a:p>
            <a:pPr marL="342000" indent="-342000">
              <a:lnSpc>
                <a:spcPct val="120000"/>
              </a:lnSpc>
              <a:buFont typeface="Wingdings" pitchFamily="2" charset="2"/>
              <a:buChar char="ü"/>
            </a:pPr>
            <a:r>
              <a:rPr lang="ko-KR" altLang="en-US" dirty="0" smtClean="0"/>
              <a:t>남한과 연고를 갖고 있는 주민들의 위상 변화 </a:t>
            </a:r>
          </a:p>
          <a:p>
            <a:pPr marL="342000" indent="-342000">
              <a:lnSpc>
                <a:spcPct val="120000"/>
              </a:lnSpc>
              <a:buFont typeface="Wingdings" pitchFamily="2" charset="2"/>
              <a:buChar char="ü"/>
            </a:pPr>
            <a:r>
              <a:rPr lang="ko-KR" altLang="en-US" dirty="0" smtClean="0"/>
              <a:t>지역적 발전격차 확대가능</a:t>
            </a:r>
            <a:r>
              <a:rPr lang="en-US" altLang="ko-KR" dirty="0" smtClean="0"/>
              <a:t>: </a:t>
            </a:r>
            <a:r>
              <a:rPr lang="ko-KR" altLang="en-US" dirty="0" smtClean="0"/>
              <a:t>개성지역 등 </a:t>
            </a:r>
          </a:p>
          <a:p>
            <a:pPr marL="342000" indent="-342000">
              <a:lnSpc>
                <a:spcPct val="120000"/>
              </a:lnSpc>
              <a:buFont typeface="Wingdings" pitchFamily="2" charset="2"/>
              <a:buChar char="ü"/>
            </a:pPr>
            <a:r>
              <a:rPr lang="ko-KR" altLang="en-US" dirty="0" smtClean="0"/>
              <a:t>지배집단 내 대남사업이나 대외사업분야 등 실용주의적 분야 종사자의 위상 가능성</a:t>
            </a:r>
          </a:p>
          <a:p>
            <a:pPr marL="342000" indent="-342000">
              <a:lnSpc>
                <a:spcPct val="120000"/>
              </a:lnSpc>
              <a:buFont typeface="Wingdings" pitchFamily="2" charset="2"/>
              <a:buChar char="ü"/>
            </a:pPr>
            <a:r>
              <a:rPr lang="ko-KR" altLang="en-US" dirty="0" smtClean="0"/>
              <a:t>시장에서 자본을 축적한 집단 출현 가능성</a:t>
            </a:r>
            <a:r>
              <a:rPr lang="en-US" altLang="ko-KR" dirty="0" smtClean="0"/>
              <a:t>: </a:t>
            </a:r>
            <a:r>
              <a:rPr lang="ko-KR" altLang="en-US" dirty="0" smtClean="0"/>
              <a:t>사회주의 자본가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돈주</a:t>
            </a:r>
            <a:r>
              <a:rPr lang="ko-KR" altLang="en-US" dirty="0" smtClean="0"/>
              <a:t> 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通異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ko-KR" altLang="en-US" sz="2800" dirty="0" smtClean="0"/>
              <a:t>정치적 차원에서는 統一</a:t>
            </a:r>
          </a:p>
          <a:p>
            <a:pPr eaLnBrk="1" hangingPunct="1"/>
            <a:r>
              <a:rPr lang="ko-KR" altLang="en-US" sz="2800" dirty="0" smtClean="0"/>
              <a:t>사회적 차원에서는 統合</a:t>
            </a:r>
          </a:p>
          <a:p>
            <a:pPr eaLnBrk="1" hangingPunct="1"/>
            <a:r>
              <a:rPr lang="ko-KR" altLang="en-US" sz="2800" dirty="0" smtClean="0"/>
              <a:t>문화적 차원에서는 共存</a:t>
            </a:r>
            <a:endParaRPr lang="en-US" altLang="ko-KR" sz="2800" dirty="0" smtClean="0"/>
          </a:p>
          <a:p>
            <a:pPr eaLnBrk="1" hangingPunct="1"/>
            <a:endParaRPr lang="en-US" altLang="ko-KR" sz="2800" dirty="0" smtClean="0"/>
          </a:p>
          <a:p>
            <a:pPr eaLnBrk="1" hangingPunct="1"/>
            <a:endParaRPr lang="ko-KR" altLang="en-US" sz="2800" dirty="0" smtClean="0"/>
          </a:p>
          <a:p>
            <a:pPr eaLnBrk="1" hangingPunct="1"/>
            <a:endParaRPr lang="ko-KR" altLang="en-US" sz="2800" dirty="0" smtClean="0"/>
          </a:p>
          <a:p>
            <a:pPr eaLnBrk="1" hangingPunct="1">
              <a:buFont typeface="Wingdings" pitchFamily="2" charset="2"/>
              <a:buNone/>
            </a:pPr>
            <a:r>
              <a:rPr lang="ko-KR" altLang="en-US" sz="4000" dirty="0" smtClean="0"/>
              <a:t>          </a:t>
            </a:r>
            <a:endParaRPr lang="ko-KR" altLang="en-US" sz="5400" dirty="0" smtClean="0"/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1214414" y="3643314"/>
            <a:ext cx="665162" cy="86518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419475" y="3644900"/>
            <a:ext cx="4608513" cy="1084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ko-KR" altLang="en-US" sz="4000" b="1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統一이 아닌 </a:t>
            </a:r>
            <a:r>
              <a:rPr lang="ko-KR" altLang="en-US" sz="4800" b="1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通異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  <p:bldP spid="9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초상집</a:t>
            </a:r>
            <a:endParaRPr lang="ko-KR" alt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남북한 남성들이 술을 먹으면서 하는 말</a:t>
            </a:r>
            <a:endParaRPr lang="en-US" altLang="ko-KR" dirty="0" smtClean="0"/>
          </a:p>
          <a:p>
            <a:pPr>
              <a:buFont typeface="Wingdings" pitchFamily="2" charset="2"/>
              <a:buChar char="ü"/>
            </a:pPr>
            <a:r>
              <a:rPr lang="ko-KR" altLang="en-US" dirty="0" smtClean="0"/>
              <a:t>친구들하고 놀다가 늦게 귀가하는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세대주</a:t>
            </a:r>
            <a:r>
              <a:rPr lang="en-US" altLang="ko-KR" dirty="0" smtClean="0"/>
              <a:t>’</a:t>
            </a:r>
            <a:r>
              <a:rPr lang="ko-KR" altLang="en-US" dirty="0" smtClean="0"/>
              <a:t>는 부인에게 무어라 말할 까</a:t>
            </a:r>
            <a:r>
              <a:rPr lang="en-US" altLang="ko-KR" dirty="0" smtClean="0"/>
              <a:t>?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북한에 대한 편견</a:t>
            </a:r>
            <a:endParaRPr lang="en-US" altLang="ko-KR" dirty="0" smtClean="0"/>
          </a:p>
          <a:p>
            <a:pPr>
              <a:buFont typeface="Wingdings" pitchFamily="2" charset="2"/>
              <a:buChar char="ü"/>
            </a:pPr>
            <a:r>
              <a:rPr lang="ko-KR" altLang="en-US" dirty="0" smtClean="0"/>
              <a:t>잘 안다</a:t>
            </a:r>
            <a:endParaRPr lang="en-US" altLang="ko-KR" b="1" dirty="0" smtClean="0"/>
          </a:p>
          <a:p>
            <a:pPr>
              <a:buFont typeface="Wingdings" pitchFamily="2" charset="2"/>
              <a:buChar char="ü"/>
            </a:pPr>
            <a:r>
              <a:rPr lang="ko-KR" altLang="en-US" dirty="0" smtClean="0"/>
              <a:t>무식하다 혹은 무섭다</a:t>
            </a:r>
            <a:endParaRPr lang="en-US" altLang="ko-KR" dirty="0" smtClean="0"/>
          </a:p>
          <a:p>
            <a:pPr>
              <a:buFont typeface="Wingdings" pitchFamily="2" charset="2"/>
              <a:buChar char="ü"/>
            </a:pPr>
            <a:r>
              <a:rPr lang="ko-KR" altLang="en-US" dirty="0" smtClean="0"/>
              <a:t>전체론의 오류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하나는 전체를 위하여 전체는 하나를 위하여</a:t>
            </a:r>
            <a:endParaRPr lang="ko-KR" alt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헌법에 있는 혁명구호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북한은 구호의 나라</a:t>
            </a:r>
            <a:endParaRPr lang="en-US" altLang="ko-KR" dirty="0" smtClean="0"/>
          </a:p>
          <a:p>
            <a:pPr>
              <a:buFont typeface="Wingdings" pitchFamily="2" charset="2"/>
              <a:buChar char="ü"/>
            </a:pPr>
            <a:r>
              <a:rPr lang="ko-KR" altLang="en-US" dirty="0" smtClean="0"/>
              <a:t>물질적 유인과 윤리적 유인</a:t>
            </a:r>
            <a:endParaRPr lang="en-US" altLang="ko-KR" dirty="0" smtClean="0"/>
          </a:p>
          <a:p>
            <a:pPr>
              <a:buFont typeface="Wingdings" pitchFamily="2" charset="2"/>
              <a:buChar char="ü"/>
            </a:pPr>
            <a:r>
              <a:rPr lang="ko-KR" altLang="en-US" dirty="0" smtClean="0"/>
              <a:t>선전선동은 체제유지의 핵심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집단주의는 사회주의의 핵심</a:t>
            </a:r>
            <a:endParaRPr lang="en-US" altLang="ko-KR" dirty="0" smtClean="0"/>
          </a:p>
          <a:p>
            <a:pPr>
              <a:buFont typeface="Wingdings" pitchFamily="2" charset="2"/>
              <a:buChar char="ü"/>
            </a:pPr>
            <a:r>
              <a:rPr lang="ko-KR" altLang="en-US" dirty="0" smtClean="0"/>
              <a:t>소매치기의 처리는 현장에서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탈북자에게도 나타나는 경향성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ko-KR" altLang="en-US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인민대학습당</a:t>
            </a:r>
            <a:endParaRPr lang="ko-KR" alt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내용 개체 틀 3" descr="PyongyangCentral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071546"/>
            <a:ext cx="6858048" cy="507209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GrandPeoplesStudyHouseNe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5" y="642918"/>
            <a:ext cx="3357586" cy="2571768"/>
          </a:xfrm>
        </p:spPr>
      </p:pic>
      <p:pic>
        <p:nvPicPr>
          <p:cNvPr id="6" name="그림 5" descr="GrandPeoplesStudyHouseF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642918"/>
            <a:ext cx="3443257" cy="2571768"/>
          </a:xfrm>
          <a:prstGeom prst="rect">
            <a:avLst/>
          </a:prstGeom>
        </p:spPr>
      </p:pic>
      <p:pic>
        <p:nvPicPr>
          <p:cNvPr id="7" name="그림 6" descr="JucheTow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3857628"/>
            <a:ext cx="3538572" cy="2357454"/>
          </a:xfrm>
          <a:prstGeom prst="rect">
            <a:avLst/>
          </a:prstGeom>
        </p:spPr>
      </p:pic>
      <p:pic>
        <p:nvPicPr>
          <p:cNvPr id="8" name="그림 7" descr="KimStat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3857628"/>
            <a:ext cx="3431342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ko-KR" altLang="en-US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도시처녀시집와요</a:t>
            </a:r>
            <a:endParaRPr lang="ko-KR" alt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도시처녀145mb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895600" y="2227263"/>
            <a:ext cx="33528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함경도 제일주의</a:t>
            </a:r>
            <a:endParaRPr lang="ko-KR" alt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지역적 차이는 존재</a:t>
            </a:r>
            <a:endParaRPr lang="en-US" altLang="ko-KR" dirty="0" smtClean="0"/>
          </a:p>
          <a:p>
            <a:pPr>
              <a:buFont typeface="Wingdings" pitchFamily="2" charset="2"/>
              <a:buChar char="ü"/>
            </a:pPr>
            <a:r>
              <a:rPr lang="ko-KR" altLang="en-US" dirty="0" smtClean="0"/>
              <a:t>함경도 출신이 지배층 형성</a:t>
            </a:r>
            <a:endParaRPr lang="en-US" altLang="ko-KR" dirty="0" smtClean="0"/>
          </a:p>
          <a:p>
            <a:pPr>
              <a:buFont typeface="Wingdings" pitchFamily="2" charset="2"/>
              <a:buChar char="ü"/>
            </a:pPr>
            <a:r>
              <a:rPr lang="ko-KR" altLang="en-US" dirty="0" smtClean="0"/>
              <a:t>김일성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김정일의 비판도 무효</a:t>
            </a:r>
            <a:endParaRPr lang="en-US" altLang="ko-KR" dirty="0" smtClean="0"/>
          </a:p>
          <a:p>
            <a:pPr>
              <a:buFont typeface="Wingdings" pitchFamily="2" charset="2"/>
              <a:buChar char="ü"/>
            </a:pPr>
            <a:r>
              <a:rPr lang="ko-KR" altLang="en-US" dirty="0" smtClean="0"/>
              <a:t>정치적 결속력 강화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정치적 집중화와 대비되는 경제사회적 지방분권화</a:t>
            </a:r>
            <a:endParaRPr lang="en-US" altLang="ko-KR" dirty="0" smtClean="0"/>
          </a:p>
          <a:p>
            <a:pPr>
              <a:buFont typeface="Wingdings" pitchFamily="2" charset="2"/>
              <a:buChar char="ü"/>
            </a:pPr>
            <a:r>
              <a:rPr lang="en-US" altLang="ko-KR" dirty="0" smtClean="0"/>
              <a:t>1990</a:t>
            </a:r>
            <a:r>
              <a:rPr lang="ko-KR" altLang="en-US" dirty="0" smtClean="0"/>
              <a:t>년대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고난의 행군</a:t>
            </a:r>
            <a:r>
              <a:rPr lang="en-US" altLang="ko-KR" dirty="0" smtClean="0"/>
              <a:t>’</a:t>
            </a:r>
            <a:r>
              <a:rPr lang="ko-KR" altLang="en-US" dirty="0" smtClean="0"/>
              <a:t> 시기 피해를 가속화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통일이후는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여배우들</a:t>
            </a:r>
            <a:endParaRPr lang="ko-KR" alt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텍스트 개체 틀 14"/>
          <p:cNvSpPr>
            <a:spLocks noGrp="1"/>
          </p:cNvSpPr>
          <p:nvPr>
            <p:ph type="body" idx="1"/>
          </p:nvPr>
        </p:nvSpPr>
        <p:spPr>
          <a:xfrm>
            <a:off x="500034" y="3143248"/>
            <a:ext cx="2143140" cy="317511"/>
          </a:xfrm>
        </p:spPr>
        <p:txBody>
          <a:bodyPr>
            <a:noAutofit/>
          </a:bodyPr>
          <a:lstStyle/>
          <a:p>
            <a:r>
              <a:rPr lang="ko-KR" altLang="en-US" sz="1400" b="1" dirty="0" smtClean="0">
                <a:latin typeface="+mn-ea"/>
                <a:ea typeface="+mn-ea"/>
              </a:rPr>
              <a:t>오미란</a:t>
            </a:r>
            <a:r>
              <a:rPr lang="en-US" altLang="ko-KR" sz="1400" b="1" dirty="0" smtClean="0">
                <a:latin typeface="+mn-ea"/>
                <a:ea typeface="+mn-ea"/>
              </a:rPr>
              <a:t>(</a:t>
            </a:r>
            <a:r>
              <a:rPr lang="ko-KR" altLang="en-US" sz="1400" b="1" dirty="0" err="1" smtClean="0">
                <a:latin typeface="+mn-ea"/>
                <a:ea typeface="+mn-ea"/>
              </a:rPr>
              <a:t>도라지꽃</a:t>
            </a:r>
            <a:r>
              <a:rPr lang="ko-KR" altLang="en-US" sz="1400" b="1" dirty="0" smtClean="0">
                <a:latin typeface="+mn-ea"/>
                <a:ea typeface="+mn-ea"/>
              </a:rPr>
              <a:t> </a:t>
            </a:r>
            <a:r>
              <a:rPr lang="en-US" altLang="ko-KR" sz="1400" b="1" dirty="0" smtClean="0">
                <a:latin typeface="+mn-ea"/>
                <a:ea typeface="+mn-ea"/>
              </a:rPr>
              <a:t>1997)</a:t>
            </a:r>
            <a:endParaRPr lang="ko-KR" altLang="en-US" sz="1400" b="1" dirty="0">
              <a:latin typeface="+mn-ea"/>
              <a:ea typeface="+mn-ea"/>
            </a:endParaRPr>
          </a:p>
        </p:txBody>
      </p:sp>
      <p:pic>
        <p:nvPicPr>
          <p:cNvPr id="8" name="내용 개체 틀 3" descr="오미란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85786" y="928670"/>
            <a:ext cx="1500198" cy="2009194"/>
          </a:xfrm>
        </p:spPr>
      </p:pic>
      <p:sp>
        <p:nvSpPr>
          <p:cNvPr id="16" name="텍스트 개체 틀 15"/>
          <p:cNvSpPr>
            <a:spLocks noGrp="1"/>
          </p:cNvSpPr>
          <p:nvPr>
            <p:ph type="body" sz="quarter" idx="3"/>
          </p:nvPr>
        </p:nvSpPr>
        <p:spPr>
          <a:xfrm>
            <a:off x="2857488" y="3071810"/>
            <a:ext cx="2286016" cy="357190"/>
          </a:xfrm>
        </p:spPr>
        <p:txBody>
          <a:bodyPr>
            <a:noAutofit/>
          </a:bodyPr>
          <a:lstStyle/>
          <a:p>
            <a:r>
              <a:rPr lang="ko-KR" altLang="en-US" sz="1400" b="1" dirty="0" smtClean="0">
                <a:latin typeface="+mn-ea"/>
                <a:ea typeface="+mn-ea"/>
              </a:rPr>
              <a:t>홍영희</a:t>
            </a:r>
            <a:r>
              <a:rPr lang="en-US" altLang="ko-KR" sz="1400" b="1" dirty="0" smtClean="0">
                <a:latin typeface="+mn-ea"/>
                <a:ea typeface="+mn-ea"/>
              </a:rPr>
              <a:t>(</a:t>
            </a:r>
            <a:r>
              <a:rPr lang="ko-KR" altLang="en-US" sz="1400" b="1" dirty="0" err="1" smtClean="0">
                <a:latin typeface="+mn-ea"/>
                <a:ea typeface="+mn-ea"/>
              </a:rPr>
              <a:t>꽃파는처녀</a:t>
            </a:r>
            <a:r>
              <a:rPr lang="ko-KR" altLang="en-US" sz="1400" b="1" dirty="0" smtClean="0">
                <a:latin typeface="+mn-ea"/>
                <a:ea typeface="+mn-ea"/>
              </a:rPr>
              <a:t> </a:t>
            </a:r>
            <a:r>
              <a:rPr lang="en-US" altLang="ko-KR" sz="1400" b="1" dirty="0" smtClean="0">
                <a:latin typeface="+mn-ea"/>
                <a:ea typeface="+mn-ea"/>
              </a:rPr>
              <a:t>1972)</a:t>
            </a:r>
          </a:p>
        </p:txBody>
      </p:sp>
      <p:pic>
        <p:nvPicPr>
          <p:cNvPr id="18" name="내용 개체 틀 17" descr="홍영희꽃분이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857488" y="928670"/>
            <a:ext cx="2524126" cy="2000264"/>
          </a:xfrm>
        </p:spPr>
      </p:pic>
      <p:pic>
        <p:nvPicPr>
          <p:cNvPr id="19" name="그림 18" descr="조명애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3929066"/>
            <a:ext cx="2286016" cy="14763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57158" y="5643578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+mn-ea"/>
              </a:rPr>
              <a:t>김혜경</a:t>
            </a:r>
            <a:r>
              <a:rPr lang="en-US" altLang="ko-KR" sz="1400" b="1" dirty="0" smtClean="0">
                <a:latin typeface="+mn-ea"/>
              </a:rPr>
              <a:t>(2005) </a:t>
            </a:r>
            <a:r>
              <a:rPr lang="ko-KR" altLang="en-US" sz="1400" b="1" dirty="0" err="1" smtClean="0">
                <a:latin typeface="+mn-ea"/>
              </a:rPr>
              <a:t>왕재산</a:t>
            </a:r>
            <a:endParaRPr lang="en-US" altLang="ko-KR" sz="1400" b="1" dirty="0" smtClean="0">
              <a:latin typeface="+mn-ea"/>
            </a:endParaRPr>
          </a:p>
        </p:txBody>
      </p:sp>
      <p:pic>
        <p:nvPicPr>
          <p:cNvPr id="21" name="그림 20" descr="김혜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3929066"/>
            <a:ext cx="2279453" cy="150019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143636" y="5643578"/>
            <a:ext cx="2214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+mn-ea"/>
              </a:rPr>
              <a:t>조명애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smtClean="0">
                <a:latin typeface="+mn-ea"/>
              </a:rPr>
              <a:t>사육신</a:t>
            </a:r>
            <a:r>
              <a:rPr lang="en-US" altLang="ko-KR" sz="1400" b="1" dirty="0" smtClean="0">
                <a:latin typeface="+mn-ea"/>
              </a:rPr>
              <a:t>2007)</a:t>
            </a:r>
          </a:p>
        </p:txBody>
      </p:sp>
      <p:pic>
        <p:nvPicPr>
          <p:cNvPr id="24" name="그림 23" descr="김정화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57884" y="928670"/>
            <a:ext cx="2525586" cy="192882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715008" y="3143248"/>
            <a:ext cx="2714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+mn-ea"/>
              </a:rPr>
              <a:t>김정화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smtClean="0">
                <a:latin typeface="+mn-ea"/>
              </a:rPr>
              <a:t>이름없는 영웅들</a:t>
            </a:r>
            <a:r>
              <a:rPr lang="en-US" altLang="ko-KR" sz="1400" b="1" dirty="0" smtClean="0">
                <a:latin typeface="+mn-ea"/>
              </a:rPr>
              <a:t>(1979)</a:t>
            </a:r>
            <a:endParaRPr lang="ko-KR" altLang="en-US" sz="1400" b="1" dirty="0">
              <a:latin typeface="+mn-ea"/>
            </a:endParaRPr>
          </a:p>
        </p:txBody>
      </p:sp>
      <p:pic>
        <p:nvPicPr>
          <p:cNvPr id="27" name="그림 26" descr="김련화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7554" y="3929066"/>
            <a:ext cx="2143140" cy="142876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286116" y="5643578"/>
            <a:ext cx="214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err="1" smtClean="0">
                <a:latin typeface="+mn-ea"/>
              </a:rPr>
              <a:t>김련화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smtClean="0">
                <a:latin typeface="+mn-ea"/>
              </a:rPr>
              <a:t>사육신</a:t>
            </a:r>
            <a:r>
              <a:rPr lang="en-US" altLang="ko-KR" sz="1400" b="1" dirty="0" smtClean="0">
                <a:latin typeface="+mn-ea"/>
              </a:rPr>
              <a:t>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build="p"/>
      <p:bldP spid="20" grpId="0"/>
      <p:bldP spid="23" grpId="0"/>
      <p:bldP spid="26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ko-KR" altLang="en-US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새세대</a:t>
            </a:r>
            <a:endParaRPr lang="ko-KR" alt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북한의 세대적 성향이 차이가 두드러짐</a:t>
            </a:r>
            <a:endParaRPr lang="en-US" altLang="ko-KR" dirty="0" smtClean="0"/>
          </a:p>
          <a:p>
            <a:pPr>
              <a:buFont typeface="Wingdings" pitchFamily="2" charset="2"/>
              <a:buChar char="ü"/>
            </a:pPr>
            <a:r>
              <a:rPr lang="ko-KR" altLang="en-US" dirty="0" smtClean="0"/>
              <a:t>혁명 </a:t>
            </a:r>
            <a:r>
              <a:rPr lang="en-US" altLang="ko-KR" dirty="0" smtClean="0"/>
              <a:t>1</a:t>
            </a:r>
            <a:r>
              <a:rPr lang="ko-KR" altLang="en-US" dirty="0" smtClean="0"/>
              <a:t>세대</a:t>
            </a:r>
            <a:endParaRPr lang="en-US" altLang="ko-KR" dirty="0" smtClean="0"/>
          </a:p>
          <a:p>
            <a:pPr>
              <a:buFont typeface="Wingdings" pitchFamily="2" charset="2"/>
              <a:buChar char="ü"/>
            </a:pPr>
            <a:r>
              <a:rPr lang="ko-KR" altLang="en-US" dirty="0" smtClean="0"/>
              <a:t>혁명 </a:t>
            </a:r>
            <a:r>
              <a:rPr lang="en-US" altLang="ko-KR" dirty="0" smtClean="0"/>
              <a:t>2</a:t>
            </a:r>
            <a:r>
              <a:rPr lang="ko-KR" altLang="en-US" dirty="0" smtClean="0"/>
              <a:t>세대</a:t>
            </a:r>
            <a:endParaRPr lang="en-US" altLang="ko-KR" dirty="0" smtClean="0"/>
          </a:p>
          <a:p>
            <a:pPr>
              <a:buFont typeface="Wingdings" pitchFamily="2" charset="2"/>
              <a:buChar char="ü"/>
            </a:pPr>
            <a:r>
              <a:rPr lang="ko-KR" altLang="en-US" dirty="0" smtClean="0"/>
              <a:t>혁명 </a:t>
            </a:r>
            <a:r>
              <a:rPr lang="en-US" altLang="ko-KR" dirty="0" smtClean="0"/>
              <a:t>3</a:t>
            </a:r>
            <a:r>
              <a:rPr lang="ko-KR" altLang="en-US" dirty="0" smtClean="0"/>
              <a:t>세대</a:t>
            </a:r>
            <a:endParaRPr lang="en-US" altLang="ko-KR" dirty="0" smtClean="0"/>
          </a:p>
          <a:p>
            <a:pPr>
              <a:buFont typeface="Wingdings" pitchFamily="2" charset="2"/>
              <a:buChar char="ü"/>
            </a:pPr>
            <a:r>
              <a:rPr lang="ko-KR" altLang="en-US" dirty="0" smtClean="0"/>
              <a:t>혁명 </a:t>
            </a:r>
            <a:r>
              <a:rPr lang="en-US" altLang="ko-KR" dirty="0" smtClean="0"/>
              <a:t>4</a:t>
            </a:r>
            <a:r>
              <a:rPr lang="ko-KR" altLang="en-US" dirty="0" smtClean="0"/>
              <a:t>세대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새로운 세대에 대한 정치적 우려가 많음</a:t>
            </a:r>
            <a:endParaRPr lang="en-US" altLang="ko-KR" dirty="0" smtClean="0"/>
          </a:p>
          <a:p>
            <a:pPr>
              <a:buFont typeface="Wingdings" pitchFamily="2" charset="2"/>
              <a:buChar char="ü"/>
            </a:pPr>
            <a:r>
              <a:rPr lang="en-US" altLang="ko-KR" dirty="0" smtClean="0"/>
              <a:t>‘</a:t>
            </a:r>
            <a:r>
              <a:rPr lang="ko-KR" altLang="en-US" dirty="0" err="1" smtClean="0"/>
              <a:t>사로청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을 </a:t>
            </a:r>
            <a:r>
              <a:rPr lang="en-US" altLang="ko-KR" dirty="0" smtClean="0"/>
              <a:t>‘</a:t>
            </a:r>
            <a:r>
              <a:rPr lang="ko-KR" altLang="en-US" dirty="0" err="1" smtClean="0"/>
              <a:t>김일성사회주의</a:t>
            </a:r>
            <a:r>
              <a:rPr lang="ko-KR" altLang="en-US" dirty="0" smtClean="0"/>
              <a:t> 청년동맹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으로 개칭</a:t>
            </a:r>
            <a:endParaRPr lang="en-US" altLang="ko-KR" dirty="0" smtClean="0"/>
          </a:p>
          <a:p>
            <a:pPr>
              <a:buFont typeface="Wingdings" pitchFamily="2" charset="2"/>
              <a:buChar char="ü"/>
            </a:pPr>
            <a:r>
              <a:rPr lang="ko-KR" altLang="en-US" dirty="0" smtClean="0"/>
              <a:t>청년을 대상으로 하는 다양한 사업 전개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바람개비 파워포인트 2007 테마">
  <a:themeElements>
    <a:clrScheme name="design 37">
      <a:dk1>
        <a:srgbClr val="020C27"/>
      </a:dk1>
      <a:lt1>
        <a:srgbClr val="FFFFFF"/>
      </a:lt1>
      <a:dk2>
        <a:srgbClr val="77C1C2"/>
      </a:dk2>
      <a:lt2>
        <a:srgbClr val="EEF4F7"/>
      </a:lt2>
      <a:accent1>
        <a:srgbClr val="072E96"/>
      </a:accent1>
      <a:accent2>
        <a:srgbClr val="BD8DCD"/>
      </a:accent2>
      <a:accent3>
        <a:srgbClr val="6F2689"/>
      </a:accent3>
      <a:accent4>
        <a:srgbClr val="6195BC"/>
      </a:accent4>
      <a:accent5>
        <a:srgbClr val="26865B"/>
      </a:accent5>
      <a:accent6>
        <a:srgbClr val="548426"/>
      </a:accent6>
      <a:hlink>
        <a:srgbClr val="1B553F"/>
      </a:hlink>
      <a:folHlink>
        <a:srgbClr val="072E96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테마1">
  <a:themeElements>
    <a:clrScheme name="design 37">
      <a:dk1>
        <a:srgbClr val="020C27"/>
      </a:dk1>
      <a:lt1>
        <a:srgbClr val="FFFFFF"/>
      </a:lt1>
      <a:dk2>
        <a:srgbClr val="77C1C2"/>
      </a:dk2>
      <a:lt2>
        <a:srgbClr val="EEF4F7"/>
      </a:lt2>
      <a:accent1>
        <a:srgbClr val="072E96"/>
      </a:accent1>
      <a:accent2>
        <a:srgbClr val="BD8DCD"/>
      </a:accent2>
      <a:accent3>
        <a:srgbClr val="6F2689"/>
      </a:accent3>
      <a:accent4>
        <a:srgbClr val="6195BC"/>
      </a:accent4>
      <a:accent5>
        <a:srgbClr val="26865B"/>
      </a:accent5>
      <a:accent6>
        <a:srgbClr val="548426"/>
      </a:accent6>
      <a:hlink>
        <a:srgbClr val="1B553F"/>
      </a:hlink>
      <a:folHlink>
        <a:srgbClr val="072E96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바람개비 파워포인트 2007 테마</Template>
  <TotalTime>635</TotalTime>
  <Words>335</Words>
  <Application>Microsoft Office PowerPoint</Application>
  <PresentationFormat>화면 슬라이드 쇼(4:3)</PresentationFormat>
  <Paragraphs>81</Paragraphs>
  <Slides>12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12</vt:i4>
      </vt:variant>
    </vt:vector>
  </HeadingPairs>
  <TitlesOfParts>
    <vt:vector size="14" baseType="lpstr">
      <vt:lpstr>바람개비 파워포인트 2007 테마</vt:lpstr>
      <vt:lpstr>테마1</vt:lpstr>
      <vt:lpstr>북한 삶을 이해하는 키워드 10</vt:lpstr>
      <vt:lpstr>1. 초상집</vt:lpstr>
      <vt:lpstr>2. 하나는 전체를 위하여 전체는 하나를 위하여</vt:lpstr>
      <vt:lpstr>3. 인민대학습당</vt:lpstr>
      <vt:lpstr>슬라이드 5</vt:lpstr>
      <vt:lpstr>4. 도시처녀시집와요</vt:lpstr>
      <vt:lpstr>5. 함경도 제일주의</vt:lpstr>
      <vt:lpstr>6. 여배우들</vt:lpstr>
      <vt:lpstr>7. 새세대</vt:lpstr>
      <vt:lpstr>8. 모기장</vt:lpstr>
      <vt:lpstr>9. 돈주 혹은 사회주의 자본가</vt:lpstr>
      <vt:lpstr>10. 通異</vt:lpstr>
    </vt:vector>
  </TitlesOfParts>
  <Company>경남대학교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북한의 삶을 이해하는 키워드 10</dc:title>
  <dc:creator>wylee</dc:creator>
  <cp:lastModifiedBy>wylee</cp:lastModifiedBy>
  <cp:revision>71</cp:revision>
  <dcterms:created xsi:type="dcterms:W3CDTF">2010-04-09T07:09:54Z</dcterms:created>
  <dcterms:modified xsi:type="dcterms:W3CDTF">2011-03-21T03:01:57Z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TC300040901042</vt:lpwstr>
  </property>
</Properties>
</file>